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86" r:id="rId4"/>
    <p:sldId id="266" r:id="rId5"/>
    <p:sldId id="269" r:id="rId6"/>
    <p:sldId id="270" r:id="rId7"/>
    <p:sldId id="271" r:id="rId8"/>
    <p:sldId id="272" r:id="rId9"/>
    <p:sldId id="274" r:id="rId10"/>
    <p:sldId id="273" r:id="rId11"/>
    <p:sldId id="275" r:id="rId12"/>
    <p:sldId id="260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63" r:id="rId21"/>
    <p:sldId id="264" r:id="rId22"/>
    <p:sldId id="265" r:id="rId23"/>
    <p:sldId id="283" r:id="rId24"/>
    <p:sldId id="284" r:id="rId25"/>
    <p:sldId id="268" r:id="rId26"/>
    <p:sldId id="285" r:id="rId27"/>
    <p:sldId id="26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swal, Rajat" initials="JR" lastIdx="1" clrIdx="0">
    <p:extLst>
      <p:ext uri="{19B8F6BF-5375-455C-9EA6-DF929625EA0E}">
        <p15:presenceInfo xmlns:p15="http://schemas.microsoft.com/office/powerpoint/2012/main" userId="S::rajat.jaswal@northeastern.edu::c90b2996-19f8-47c8-aba6-d01c382ea37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8D9C2-4CE0-498A-B08B-CE6ADC6CF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712" y="1327155"/>
            <a:ext cx="11801475" cy="1368420"/>
          </a:xfrm>
        </p:spPr>
        <p:txBody>
          <a:bodyPr>
            <a:normAutofit/>
          </a:bodyPr>
          <a:lstStyle/>
          <a:p>
            <a:r>
              <a:rPr lang="en-US" sz="4400" dirty="0"/>
              <a:t>CSYE7200- Final project</a:t>
            </a:r>
            <a:br>
              <a:rPr lang="en-US" sz="4400" dirty="0"/>
            </a:br>
            <a:r>
              <a:rPr lang="en-US" sz="3600" dirty="0"/>
              <a:t>Topic – profit potentials for </a:t>
            </a:r>
            <a:r>
              <a:rPr lang="en-US" sz="3600" dirty="0" err="1"/>
              <a:t>airbnb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7EC906-9F5E-4E2E-9D01-5C2E6C333F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7712" y="3152251"/>
            <a:ext cx="9448800" cy="1218675"/>
          </a:xfrm>
        </p:spPr>
        <p:txBody>
          <a:bodyPr>
            <a:normAutofit/>
          </a:bodyPr>
          <a:lstStyle/>
          <a:p>
            <a:r>
              <a:rPr lang="en-US" dirty="0"/>
              <a:t>Team 3</a:t>
            </a:r>
          </a:p>
          <a:p>
            <a:r>
              <a:rPr lang="en-US" dirty="0"/>
              <a:t>Aman Gupta – 001448126</a:t>
            </a:r>
          </a:p>
          <a:p>
            <a:r>
              <a:rPr lang="en-US" dirty="0"/>
              <a:t>Rajat </a:t>
            </a:r>
            <a:r>
              <a:rPr lang="en-US" dirty="0" err="1"/>
              <a:t>Jaswal</a:t>
            </a:r>
            <a:r>
              <a:rPr lang="en-US" dirty="0"/>
              <a:t> - 001443168</a:t>
            </a:r>
          </a:p>
        </p:txBody>
      </p:sp>
    </p:spTree>
    <p:extLst>
      <p:ext uri="{BB962C8B-B14F-4D97-AF65-F5344CB8AC3E}">
        <p14:creationId xmlns:p14="http://schemas.microsoft.com/office/powerpoint/2010/main" val="1864412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-3(C)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False Positive Acquisitions Visualized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8D67A76-4E95-A444-AF59-813BD387C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24" y="2546132"/>
            <a:ext cx="7175500" cy="3822700"/>
          </a:xfrm>
          <a:prstGeom prst="rect">
            <a:avLst/>
          </a:prstGeom>
        </p:spPr>
      </p:pic>
      <p:pic>
        <p:nvPicPr>
          <p:cNvPr id="12" name="Picture 11" descr="A picture containing building, yellow, orange, tower&#10;&#10;Description automatically generated">
            <a:extLst>
              <a:ext uri="{FF2B5EF4-FFF2-40B4-BE49-F238E27FC236}">
                <a16:creationId xmlns:a16="http://schemas.microsoft.com/office/drawing/2014/main" id="{CD6E26D5-4A41-DB4F-A0BD-357E2214E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1606" y="3933976"/>
            <a:ext cx="547508" cy="5475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844E1D8-99B8-9746-A08A-9A03683EB808}"/>
              </a:ext>
            </a:extLst>
          </p:cNvPr>
          <p:cNvSpPr txBox="1"/>
          <p:nvPr/>
        </p:nvSpPr>
        <p:spPr>
          <a:xfrm>
            <a:off x="9073662" y="3956953"/>
            <a:ext cx="27572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House address predicted, but should be Non-Potential (False Positive)</a:t>
            </a:r>
          </a:p>
        </p:txBody>
      </p:sp>
    </p:spTree>
    <p:extLst>
      <p:ext uri="{BB962C8B-B14F-4D97-AF65-F5344CB8AC3E}">
        <p14:creationId xmlns:p14="http://schemas.microsoft.com/office/powerpoint/2010/main" val="3376270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-3(D)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False Negative Predictions Visualized 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2829A38-97F8-6544-BEED-56EDB59A7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7241" y="3593904"/>
            <a:ext cx="526825" cy="5268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5FC061-FCEA-5843-AC6C-AEF0910554E2}"/>
              </a:ext>
            </a:extLst>
          </p:cNvPr>
          <p:cNvSpPr txBox="1"/>
          <p:nvPr/>
        </p:nvSpPr>
        <p:spPr>
          <a:xfrm>
            <a:off x="8791758" y="3564754"/>
            <a:ext cx="2883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Non-Potential House address predicted, but should be Potential (False Negative)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4EBFEF8D-B24C-7A47-A1CD-1CE3063B9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360" y="2628218"/>
            <a:ext cx="66548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15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Ingest Data from Two sources – Popular Places, Airbnb Listings and store in memory</a:t>
            </a:r>
          </a:p>
          <a:p>
            <a:r>
              <a:rPr lang="en-US" sz="2800" dirty="0"/>
              <a:t>Tweak results of Airbnb Listing via internal algorithm</a:t>
            </a:r>
          </a:p>
          <a:p>
            <a:r>
              <a:rPr lang="en-US" sz="2800" dirty="0"/>
              <a:t>Expose results through REST API (</a:t>
            </a:r>
            <a:r>
              <a:rPr lang="en-US" sz="2800" dirty="0" err="1"/>
              <a:t>Akka</a:t>
            </a:r>
            <a:r>
              <a:rPr lang="en-US" sz="2800" dirty="0"/>
              <a:t> HTTP)</a:t>
            </a:r>
          </a:p>
          <a:p>
            <a:r>
              <a:rPr lang="en-US" sz="2800" dirty="0"/>
              <a:t>Introduce Logistic Regression </a:t>
            </a:r>
          </a:p>
          <a:p>
            <a:r>
              <a:rPr lang="en-US" sz="2800" dirty="0"/>
              <a:t>Implement Kafka Streaming</a:t>
            </a:r>
          </a:p>
          <a:p>
            <a:r>
              <a:rPr lang="en-US" sz="2800" dirty="0"/>
              <a:t>Implement </a:t>
            </a:r>
            <a:r>
              <a:rPr lang="en-US" sz="2800" dirty="0" err="1"/>
              <a:t>Akka</a:t>
            </a:r>
            <a:r>
              <a:rPr lang="en-US" sz="2800" dirty="0"/>
              <a:t> Actor Model to send data from the results of the model to the backend service</a:t>
            </a:r>
          </a:p>
          <a:p>
            <a:r>
              <a:rPr lang="en-US" sz="2800" dirty="0"/>
              <a:t>Implement UI and Introduce Leaflet for MAP-like interface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22181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- 1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71282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Ingest Data from Two sources – Popular Places, Airbnb Listings and store in memory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C0FA3464-CDC9-B942-857A-0ADDF370E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94560"/>
            <a:ext cx="4835867" cy="3166424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EBB12E70-F5E5-0549-AD61-C626E3CD5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872" y="2194560"/>
            <a:ext cx="6065133" cy="31664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361F4A-2087-6B4A-97D7-F33136278E2B}"/>
              </a:ext>
            </a:extLst>
          </p:cNvPr>
          <p:cNvSpPr txBox="1"/>
          <p:nvPr/>
        </p:nvSpPr>
        <p:spPr>
          <a:xfrm>
            <a:off x="1896795" y="5386139"/>
            <a:ext cx="320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800E9-40B3-FD43-A87E-A455C408FE53}"/>
              </a:ext>
            </a:extLst>
          </p:cNvPr>
          <p:cNvSpPr txBox="1"/>
          <p:nvPr/>
        </p:nvSpPr>
        <p:spPr>
          <a:xfrm>
            <a:off x="7509803" y="5360984"/>
            <a:ext cx="320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PopularArea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91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- 2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53811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Tweak results of Airbnb Listing via internal algorithm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361F4A-2087-6B4A-97D7-F33136278E2B}"/>
              </a:ext>
            </a:extLst>
          </p:cNvPr>
          <p:cNvSpPr txBox="1"/>
          <p:nvPr/>
        </p:nvSpPr>
        <p:spPr>
          <a:xfrm>
            <a:off x="1896795" y="5386139"/>
            <a:ext cx="320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Listing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A800E9-40B3-FD43-A87E-A455C408FE53}"/>
              </a:ext>
            </a:extLst>
          </p:cNvPr>
          <p:cNvSpPr txBox="1"/>
          <p:nvPr/>
        </p:nvSpPr>
        <p:spPr>
          <a:xfrm>
            <a:off x="7509803" y="5360984"/>
            <a:ext cx="3207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PopularArea</a:t>
            </a:r>
            <a:endParaRPr lang="en-US" dirty="0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03A3E5B-A875-6246-A4DA-793E268C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87" y="2007589"/>
            <a:ext cx="7831600" cy="396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51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- 3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53811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Expose results through REST API (</a:t>
            </a:r>
            <a:r>
              <a:rPr lang="en-US" sz="2800" dirty="0" err="1"/>
              <a:t>Akka</a:t>
            </a:r>
            <a:r>
              <a:rPr lang="en-US" sz="2800" dirty="0"/>
              <a:t> HTTP)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0061DAC-48B6-3047-B13C-5C4838E38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98" y="2126008"/>
            <a:ext cx="5460131" cy="3840481"/>
          </a:xfrm>
          <a:prstGeom prst="rect">
            <a:avLst/>
          </a:prstGeom>
        </p:spPr>
      </p:pic>
      <p:pic>
        <p:nvPicPr>
          <p:cNvPr id="12" name="Picture 1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6D53466-1191-EC4F-AAC9-B374AF831C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363" y="2126008"/>
            <a:ext cx="5913902" cy="390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01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- 4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53811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Introduce Logistic Regression 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CBFC015-3172-5342-A29C-CCCC9A153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35" y="1828100"/>
            <a:ext cx="7344996" cy="4647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129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1232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- 5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53811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Implement Kafka Streaming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9B58D5E-5126-9F41-B58F-8D4387177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357" y="2126008"/>
            <a:ext cx="6294938" cy="395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8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0388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- 6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943604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Implement </a:t>
            </a:r>
            <a:r>
              <a:rPr lang="en-US" sz="2800" dirty="0" err="1"/>
              <a:t>Akka</a:t>
            </a:r>
            <a:r>
              <a:rPr lang="en-US" sz="2800" dirty="0"/>
              <a:t> Actor Model to send data from the results of the model to the backend service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4E4A01F-4D44-4F46-BA9E-32054D43A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89" y="1982476"/>
            <a:ext cx="4699000" cy="3987800"/>
          </a:xfrm>
          <a:prstGeom prst="rect">
            <a:avLst/>
          </a:prstGeom>
        </p:spPr>
      </p:pic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72CB2D8-BAD2-274E-BD64-22C659D49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0797" y="2135590"/>
            <a:ext cx="6322814" cy="324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07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03887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Methodology - 7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36717"/>
            <a:ext cx="10820400" cy="872197"/>
          </a:xfrm>
        </p:spPr>
        <p:txBody>
          <a:bodyPr>
            <a:normAutofit/>
          </a:bodyPr>
          <a:lstStyle/>
          <a:p>
            <a:r>
              <a:rPr lang="en-US" sz="2800" dirty="0"/>
              <a:t>Implement UI and Introduce Leaflet for MAP-like interface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01A8EB-5203-4D4E-9D8B-7B96EF5A0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561" y="1881539"/>
            <a:ext cx="3626944" cy="2164253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C83610-8538-274E-B19A-54A7803D6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139" y="1904343"/>
            <a:ext cx="5829300" cy="4521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584B24-8F72-054D-A40B-F9F917203A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478629"/>
            <a:ext cx="4286141" cy="166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908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752798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GOALS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94560"/>
            <a:ext cx="5816600" cy="4024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Increase Airbnb Profits by acquiring houses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0A18E26-BEC4-46DE-B706-BA7AA27CB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0" y="2776792"/>
            <a:ext cx="4521200" cy="28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06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40780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Data 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460421" cy="2077895"/>
          </a:xfrm>
        </p:spPr>
        <p:txBody>
          <a:bodyPr>
            <a:normAutofit/>
          </a:bodyPr>
          <a:lstStyle/>
          <a:p>
            <a:r>
              <a:rPr lang="en-US" sz="3200" dirty="0"/>
              <a:t>Melbourne Airbnb Listing Data – 16K+ Rows</a:t>
            </a:r>
          </a:p>
          <a:p>
            <a:r>
              <a:rPr lang="en-US" sz="3200" dirty="0"/>
              <a:t>Popular Visited Places in Melbourne – 30 Rows</a:t>
            </a:r>
          </a:p>
          <a:p>
            <a:r>
              <a:rPr lang="en-US" sz="3200" dirty="0"/>
              <a:t>House addresses – 35K+ Rows</a:t>
            </a:r>
          </a:p>
        </p:txBody>
      </p:sp>
    </p:spTree>
    <p:extLst>
      <p:ext uri="{BB962C8B-B14F-4D97-AF65-F5344CB8AC3E}">
        <p14:creationId xmlns:p14="http://schemas.microsoft.com/office/powerpoint/2010/main" val="324250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Milestones/sprints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4 sprints of 1 week each</a:t>
            </a:r>
          </a:p>
          <a:p>
            <a:pPr lvl="1"/>
            <a:r>
              <a:rPr lang="en-US" sz="3000" dirty="0"/>
              <a:t>1</a:t>
            </a:r>
            <a:r>
              <a:rPr lang="en-US" sz="3000" baseline="30000" dirty="0"/>
              <a:t>st</a:t>
            </a:r>
            <a:r>
              <a:rPr lang="en-US" sz="3000" dirty="0"/>
              <a:t> sprint - Filtering data – 16</a:t>
            </a:r>
            <a:r>
              <a:rPr lang="en-US" sz="3000" baseline="30000" dirty="0"/>
              <a:t>th</a:t>
            </a:r>
            <a:r>
              <a:rPr lang="en-US" sz="3000" dirty="0"/>
              <a:t> Mar – 22</a:t>
            </a:r>
            <a:r>
              <a:rPr lang="en-US" sz="3000" baseline="30000" dirty="0"/>
              <a:t>nd</a:t>
            </a:r>
            <a:r>
              <a:rPr lang="en-US" sz="3000" dirty="0"/>
              <a:t> Mar</a:t>
            </a:r>
          </a:p>
          <a:p>
            <a:pPr lvl="1"/>
            <a:r>
              <a:rPr lang="en-US" sz="3000" dirty="0"/>
              <a:t>2</a:t>
            </a:r>
            <a:r>
              <a:rPr lang="en-US" sz="3000" baseline="30000" dirty="0"/>
              <a:t>nd</a:t>
            </a:r>
            <a:r>
              <a:rPr lang="en-US" sz="3000" dirty="0"/>
              <a:t> sprint - Actual backend logic – 23</a:t>
            </a:r>
            <a:r>
              <a:rPr lang="en-US" sz="3000" baseline="30000" dirty="0"/>
              <a:t>rd</a:t>
            </a:r>
            <a:r>
              <a:rPr lang="en-US" sz="3000" dirty="0"/>
              <a:t> Mar- 29</a:t>
            </a:r>
            <a:r>
              <a:rPr lang="en-US" sz="3000" baseline="30000" dirty="0"/>
              <a:t>th</a:t>
            </a:r>
            <a:r>
              <a:rPr lang="en-US" sz="3000" dirty="0"/>
              <a:t> Mar</a:t>
            </a:r>
          </a:p>
          <a:p>
            <a:pPr lvl="1"/>
            <a:r>
              <a:rPr lang="en-US" sz="3000" dirty="0"/>
              <a:t>3</a:t>
            </a:r>
            <a:r>
              <a:rPr lang="en-US" sz="3000" baseline="30000" dirty="0"/>
              <a:t>rd</a:t>
            </a:r>
            <a:r>
              <a:rPr lang="en-US" sz="3000" dirty="0"/>
              <a:t> sprint - Building pipelines – 30</a:t>
            </a:r>
            <a:r>
              <a:rPr lang="en-US" sz="3000" baseline="30000" dirty="0"/>
              <a:t>th</a:t>
            </a:r>
            <a:r>
              <a:rPr lang="en-US" sz="3000" dirty="0"/>
              <a:t> Mar – 5</a:t>
            </a:r>
            <a:r>
              <a:rPr lang="en-US" sz="3000" baseline="30000" dirty="0"/>
              <a:t>th</a:t>
            </a:r>
            <a:r>
              <a:rPr lang="en-US" sz="3000" dirty="0"/>
              <a:t> Apr</a:t>
            </a:r>
          </a:p>
          <a:p>
            <a:pPr lvl="1"/>
            <a:r>
              <a:rPr lang="en-US" sz="3000" dirty="0"/>
              <a:t>4</a:t>
            </a:r>
            <a:r>
              <a:rPr lang="en-US" sz="3000" baseline="30000" dirty="0"/>
              <a:t>th</a:t>
            </a:r>
            <a:r>
              <a:rPr lang="en-US" sz="3000" dirty="0"/>
              <a:t> sprint – Visualization – 6</a:t>
            </a:r>
            <a:r>
              <a:rPr lang="en-US" sz="3000" baseline="30000" dirty="0"/>
              <a:t>th</a:t>
            </a:r>
            <a:r>
              <a:rPr lang="en-US" sz="3000" dirty="0"/>
              <a:t> Apr – 12</a:t>
            </a:r>
            <a:r>
              <a:rPr lang="en-US" sz="3000" baseline="30000" dirty="0"/>
              <a:t>th</a:t>
            </a:r>
            <a:r>
              <a:rPr lang="en-US" sz="3000" dirty="0"/>
              <a:t> Apr</a:t>
            </a:r>
          </a:p>
          <a:p>
            <a:pPr lvl="1"/>
            <a:endParaRPr lang="en-US" sz="3000" dirty="0"/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97144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Code in </a:t>
            </a:r>
            <a:r>
              <a:rPr lang="en-US" b="1" dirty="0" err="1"/>
              <a:t>scala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793" y="2194560"/>
            <a:ext cx="10954407" cy="4458488"/>
          </a:xfrm>
        </p:spPr>
        <p:txBody>
          <a:bodyPr>
            <a:normAutofit fontScale="85000" lnSpcReduction="20000"/>
          </a:bodyPr>
          <a:lstStyle/>
          <a:p>
            <a:pPr lvl="1"/>
            <a:endParaRPr lang="en-US" sz="3000" dirty="0"/>
          </a:p>
          <a:p>
            <a:r>
              <a:rPr lang="en-US" sz="3200" dirty="0"/>
              <a:t>Ingestion of data</a:t>
            </a:r>
          </a:p>
          <a:p>
            <a:r>
              <a:rPr lang="en-US" sz="3200" dirty="0"/>
              <a:t>Data processing</a:t>
            </a:r>
          </a:p>
          <a:p>
            <a:r>
              <a:rPr lang="en-US" sz="3200" dirty="0" err="1"/>
              <a:t>Akka</a:t>
            </a:r>
            <a:r>
              <a:rPr lang="en-US" sz="3200" dirty="0"/>
              <a:t> model</a:t>
            </a:r>
          </a:p>
          <a:p>
            <a:r>
              <a:rPr lang="en-US" sz="3200" dirty="0"/>
              <a:t>Spark </a:t>
            </a:r>
            <a:r>
              <a:rPr lang="en-US" sz="3200" dirty="0" err="1"/>
              <a:t>MlLib</a:t>
            </a:r>
            <a:endParaRPr lang="en-US" sz="3200" dirty="0"/>
          </a:p>
          <a:p>
            <a:r>
              <a:rPr lang="en-US" sz="3200" dirty="0"/>
              <a:t>Kafka Streaming</a:t>
            </a:r>
          </a:p>
          <a:p>
            <a:r>
              <a:rPr lang="en-US" sz="3200" dirty="0"/>
              <a:t>Algorithm to target potential properties</a:t>
            </a:r>
          </a:p>
          <a:p>
            <a:r>
              <a:rPr lang="en-US" sz="3200" dirty="0"/>
              <a:t>Backend Service </a:t>
            </a:r>
            <a:r>
              <a:rPr lang="en-US" sz="3200" dirty="0" err="1"/>
              <a:t>Akka</a:t>
            </a:r>
            <a:r>
              <a:rPr lang="en-US" sz="3200" dirty="0"/>
              <a:t>-HTTP</a:t>
            </a:r>
          </a:p>
          <a:p>
            <a:r>
              <a:rPr lang="en-US" sz="3200" dirty="0" err="1"/>
              <a:t>Unit+Integration</a:t>
            </a:r>
            <a:r>
              <a:rPr lang="en-US" sz="3200" dirty="0"/>
              <a:t> Tests</a:t>
            </a:r>
          </a:p>
          <a:p>
            <a:r>
              <a:rPr lang="en-US" sz="3200" dirty="0"/>
              <a:t>Code repo on </a:t>
            </a:r>
            <a:r>
              <a:rPr lang="en-US" sz="3200" dirty="0" err="1"/>
              <a:t>Github</a:t>
            </a:r>
            <a:r>
              <a:rPr lang="en-US" sz="3200" dirty="0"/>
              <a:t>: https://github.com/rajatjaswal/csye7200-airbnb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62104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93589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TESTS</a:t>
            </a:r>
            <a:endParaRPr lang="en-US" dirty="0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3B01043-A23E-EA41-98D7-A1ADEEEE5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835" y="1490914"/>
            <a:ext cx="9180786" cy="4937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906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93589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TESTS - Continued</a:t>
            </a:r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54EF82-D9A4-EE4A-AC3F-6CCEEE550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085" y="1635891"/>
            <a:ext cx="8303829" cy="4735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270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7587-3D92-4A1B-AD9C-363505F81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Acceptance criteria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8E18D-CA39-4574-8199-86C5EB288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sz="3000" dirty="0"/>
          </a:p>
          <a:p>
            <a:r>
              <a:rPr lang="en-US" sz="2600" dirty="0"/>
              <a:t>User queries for a city should not take more than 5 seconds to process and not more than 15 seconds overall to display visualizations</a:t>
            </a:r>
          </a:p>
          <a:p>
            <a:r>
              <a:rPr lang="en-US" sz="2600" dirty="0"/>
              <a:t>Error rate for suggestions should be less than 2% for reliable system</a:t>
            </a:r>
          </a:p>
        </p:txBody>
      </p:sp>
    </p:spTree>
    <p:extLst>
      <p:ext uri="{BB962C8B-B14F-4D97-AF65-F5344CB8AC3E}">
        <p14:creationId xmlns:p14="http://schemas.microsoft.com/office/powerpoint/2010/main" val="39371646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5601BDB-5488-4642-8F91-88762ABD1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965"/>
            <a:ext cx="10820400" cy="1675436"/>
          </a:xfrm>
        </p:spPr>
        <p:txBody>
          <a:bodyPr/>
          <a:lstStyle/>
          <a:p>
            <a:pPr algn="ctr"/>
            <a:r>
              <a:rPr lang="en-US" b="1" dirty="0"/>
              <a:t>Demonstration</a:t>
            </a:r>
            <a:endParaRPr lang="en-US" dirty="0"/>
          </a:p>
        </p:txBody>
      </p:sp>
      <p:pic>
        <p:nvPicPr>
          <p:cNvPr id="2" name="Final Demo" descr="Final Demo">
            <a:hlinkClick r:id="" action="ppaction://media"/>
            <a:extLst>
              <a:ext uri="{FF2B5EF4-FFF2-40B4-BE49-F238E27FC236}">
                <a16:creationId xmlns:a16="http://schemas.microsoft.com/office/drawing/2014/main" id="{FF12FCB0-A1A1-F547-9CDD-AB2697AD5A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179" y="1716258"/>
            <a:ext cx="10039642" cy="456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9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68A18-4072-479B-B39C-5BBD14998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080" y="2833875"/>
            <a:ext cx="10820400" cy="4024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b="1" dirty="0"/>
              <a:t>THANKYOU</a:t>
            </a:r>
          </a:p>
        </p:txBody>
      </p:sp>
    </p:spTree>
    <p:extLst>
      <p:ext uri="{BB962C8B-B14F-4D97-AF65-F5344CB8AC3E}">
        <p14:creationId xmlns:p14="http://schemas.microsoft.com/office/powerpoint/2010/main" val="311015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752798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Architecture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75AE09B-2388-3241-AC05-A04C3BC4B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853" y="1781074"/>
            <a:ext cx="6828892" cy="462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70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752798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666" y="2194560"/>
            <a:ext cx="11169569" cy="3463289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User opens the map and visualizes already existing Airbnb Listings, Popular Areas</a:t>
            </a:r>
          </a:p>
          <a:p>
            <a:r>
              <a:rPr lang="en-US" sz="2400" dirty="0"/>
              <a:t>User inputs bunch of House Addresses that are to be predicted by the system to be acquired as Potential Airbnb Listing</a:t>
            </a:r>
          </a:p>
          <a:p>
            <a:r>
              <a:rPr lang="en-US" sz="2400" dirty="0"/>
              <a:t>User visualizes the results on the map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2855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User opens the map and visualizes already existing Airbnb Listings, Popular Areas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 descr="Pins represent &#10;&#10;Description automatically generated with medium confidence">
            <a:extLst>
              <a:ext uri="{FF2B5EF4-FFF2-40B4-BE49-F238E27FC236}">
                <a16:creationId xmlns:a16="http://schemas.microsoft.com/office/drawing/2014/main" id="{B591BFA3-55F5-554D-A5D0-15B8B6D842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531" y="2787506"/>
            <a:ext cx="6751924" cy="38221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2E85FB-EF3C-0B46-984B-DB0EEB9AB03C}"/>
              </a:ext>
            </a:extLst>
          </p:cNvPr>
          <p:cNvSpPr txBox="1"/>
          <p:nvPr/>
        </p:nvSpPr>
        <p:spPr>
          <a:xfrm>
            <a:off x="8342142" y="2897945"/>
            <a:ext cx="3502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Pins  - Popular Area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31FEB5-9D77-CA4C-8292-56871C2C06C4}"/>
              </a:ext>
            </a:extLst>
          </p:cNvPr>
          <p:cNvSpPr txBox="1"/>
          <p:nvPr/>
        </p:nvSpPr>
        <p:spPr>
          <a:xfrm>
            <a:off x="8342141" y="3590724"/>
            <a:ext cx="3502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Dark Brown  - Airbnb Listing that is valid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DEF236-50C8-A243-8C03-79B33767ECC8}"/>
              </a:ext>
            </a:extLst>
          </p:cNvPr>
          <p:cNvSpPr txBox="1"/>
          <p:nvPr/>
        </p:nvSpPr>
        <p:spPr>
          <a:xfrm>
            <a:off x="8342141" y="4311869"/>
            <a:ext cx="3502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 Brown  - Airbnb Listing that is not valid</a:t>
            </a:r>
          </a:p>
        </p:txBody>
      </p:sp>
    </p:spTree>
    <p:extLst>
      <p:ext uri="{BB962C8B-B14F-4D97-AF65-F5344CB8AC3E}">
        <p14:creationId xmlns:p14="http://schemas.microsoft.com/office/powerpoint/2010/main" val="4147580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User inputs bunch of House Addresses that are to be predicted by the system to be acquired as Potential Airbnb Listing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2E85FB-EF3C-0B46-984B-DB0EEB9AB03C}"/>
              </a:ext>
            </a:extLst>
          </p:cNvPr>
          <p:cNvSpPr txBox="1"/>
          <p:nvPr/>
        </p:nvSpPr>
        <p:spPr>
          <a:xfrm>
            <a:off x="8509819" y="2963191"/>
            <a:ext cx="3502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Inserted through Kafka Producer via CLI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8EFBD58-3BEB-7441-BC81-4F3762D24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07" y="2763268"/>
            <a:ext cx="7977367" cy="374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51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-3(a)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User visualizes the results on the map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E750FC72-F906-4849-B4B8-715FCA211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92" y="2362635"/>
            <a:ext cx="7035967" cy="4247063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C0342032-69D7-8B47-8346-AE45CB5ED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9144" y="2472740"/>
            <a:ext cx="479436" cy="4794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558184-833A-CF4F-A946-0CC6DDD77B70}"/>
              </a:ext>
            </a:extLst>
          </p:cNvPr>
          <p:cNvSpPr txBox="1"/>
          <p:nvPr/>
        </p:nvSpPr>
        <p:spPr>
          <a:xfrm>
            <a:off x="9073662" y="2472740"/>
            <a:ext cx="275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if acquired can benefit Airbnb Profits</a:t>
            </a:r>
          </a:p>
        </p:txBody>
      </p:sp>
      <p:pic>
        <p:nvPicPr>
          <p:cNvPr id="12" name="Picture 11" descr="A picture containing dark, lit, large, white&#10;&#10;Description automatically generated">
            <a:extLst>
              <a:ext uri="{FF2B5EF4-FFF2-40B4-BE49-F238E27FC236}">
                <a16:creationId xmlns:a16="http://schemas.microsoft.com/office/drawing/2014/main" id="{33634DE8-E969-EF42-A1A5-46AFC0D75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751" y="3128391"/>
            <a:ext cx="601218" cy="6012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7D86716-DD70-E944-A27B-610C05C46605}"/>
              </a:ext>
            </a:extLst>
          </p:cNvPr>
          <p:cNvSpPr txBox="1"/>
          <p:nvPr/>
        </p:nvSpPr>
        <p:spPr>
          <a:xfrm>
            <a:off x="9073662" y="3238076"/>
            <a:ext cx="275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if acquired does not benefit Airbnb</a:t>
            </a:r>
          </a:p>
        </p:txBody>
      </p:sp>
      <p:pic>
        <p:nvPicPr>
          <p:cNvPr id="15" name="Picture 14" descr="A picture containing building, yellow, orange, tower&#10;&#10;Description automatically generated">
            <a:extLst>
              <a:ext uri="{FF2B5EF4-FFF2-40B4-BE49-F238E27FC236}">
                <a16:creationId xmlns:a16="http://schemas.microsoft.com/office/drawing/2014/main" id="{E0CB9C77-9D19-7E4A-83A6-3225B9DF8F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606" y="3933976"/>
            <a:ext cx="547508" cy="5475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073E6F8-34D6-EF4E-ACCE-31133B0A07F3}"/>
              </a:ext>
            </a:extLst>
          </p:cNvPr>
          <p:cNvSpPr txBox="1"/>
          <p:nvPr/>
        </p:nvSpPr>
        <p:spPr>
          <a:xfrm>
            <a:off x="9073662" y="3956953"/>
            <a:ext cx="27572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Potential House address predicted, but should be Non-Potential (False Positive)</a:t>
            </a:r>
          </a:p>
        </p:txBody>
      </p: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7E4E12DC-D9A4-E64A-80DA-ECFBED11F4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9144" y="5546308"/>
            <a:ext cx="526825" cy="5268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A1DF938-5C96-5E4E-8920-5FC2CE743885}"/>
              </a:ext>
            </a:extLst>
          </p:cNvPr>
          <p:cNvSpPr txBox="1"/>
          <p:nvPr/>
        </p:nvSpPr>
        <p:spPr>
          <a:xfrm>
            <a:off x="9073661" y="5517158"/>
            <a:ext cx="28838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Non-Potential House address predicted, but should be Potential (False Negative)</a:t>
            </a:r>
          </a:p>
        </p:txBody>
      </p:sp>
    </p:spTree>
    <p:extLst>
      <p:ext uri="{BB962C8B-B14F-4D97-AF65-F5344CB8AC3E}">
        <p14:creationId xmlns:p14="http://schemas.microsoft.com/office/powerpoint/2010/main" val="3736677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-3(B)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Airbnb Acquired House Address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C0342032-69D7-8B47-8346-AE45CB5ED6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5491" y="3597396"/>
            <a:ext cx="479436" cy="4794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558184-833A-CF4F-A946-0CC6DDD77B70}"/>
              </a:ext>
            </a:extLst>
          </p:cNvPr>
          <p:cNvSpPr txBox="1"/>
          <p:nvPr/>
        </p:nvSpPr>
        <p:spPr>
          <a:xfrm>
            <a:off x="8790009" y="3597396"/>
            <a:ext cx="275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if acquired benefits Airbnb Profits</a:t>
            </a:r>
          </a:p>
        </p:txBody>
      </p:sp>
      <p:pic>
        <p:nvPicPr>
          <p:cNvPr id="9" name="Picture 8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37BE4C02-7CE3-C942-9376-7B76FE34E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03" y="2413000"/>
            <a:ext cx="7434540" cy="424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779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2F82B-A2EF-4534-B4A9-D2C1379FB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8302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USE case -3(C)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56EEE-C868-43B8-9E80-0C8668B1B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707" y="1311692"/>
            <a:ext cx="11169569" cy="1234440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Non-acquired houses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02DFA536-133E-2F4E-BE44-CD59776A7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10" y="2593145"/>
            <a:ext cx="6705600" cy="3784600"/>
          </a:xfrm>
          <a:prstGeom prst="rect">
            <a:avLst/>
          </a:prstGeom>
        </p:spPr>
      </p:pic>
      <p:pic>
        <p:nvPicPr>
          <p:cNvPr id="13" name="Picture 12" descr="A picture containing dark, lit, large, white&#10;&#10;Description automatically generated">
            <a:extLst>
              <a:ext uri="{FF2B5EF4-FFF2-40B4-BE49-F238E27FC236}">
                <a16:creationId xmlns:a16="http://schemas.microsoft.com/office/drawing/2014/main" id="{AE9CA7C3-C2A1-8349-A940-09B933E8C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112" y="3128391"/>
            <a:ext cx="601218" cy="6012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DB3DCE8-D2D6-C24E-AAD2-51D5A3A3DA83}"/>
              </a:ext>
            </a:extLst>
          </p:cNvPr>
          <p:cNvSpPr txBox="1"/>
          <p:nvPr/>
        </p:nvSpPr>
        <p:spPr>
          <a:xfrm>
            <a:off x="8681023" y="3238076"/>
            <a:ext cx="275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 if acquired does not benefit Airbnb</a:t>
            </a:r>
          </a:p>
        </p:txBody>
      </p:sp>
    </p:spTree>
    <p:extLst>
      <p:ext uri="{BB962C8B-B14F-4D97-AF65-F5344CB8AC3E}">
        <p14:creationId xmlns:p14="http://schemas.microsoft.com/office/powerpoint/2010/main" val="34512552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597</Words>
  <Application>Microsoft Macintosh PowerPoint</Application>
  <PresentationFormat>Widescreen</PresentationFormat>
  <Paragraphs>109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Century Gothic</vt:lpstr>
      <vt:lpstr>Vapor Trail</vt:lpstr>
      <vt:lpstr>CSYE7200- Final project Topic – profit potentials for airbnb</vt:lpstr>
      <vt:lpstr>GOALS </vt:lpstr>
      <vt:lpstr>Architecture</vt:lpstr>
      <vt:lpstr>USE cases</vt:lpstr>
      <vt:lpstr>USE case -1</vt:lpstr>
      <vt:lpstr>USE case -2</vt:lpstr>
      <vt:lpstr>USE case -3(a)</vt:lpstr>
      <vt:lpstr>USE case -3(B)</vt:lpstr>
      <vt:lpstr>USE case -3(C)</vt:lpstr>
      <vt:lpstr>USE case -3(C)</vt:lpstr>
      <vt:lpstr>USE case -3(D)</vt:lpstr>
      <vt:lpstr>Methodology </vt:lpstr>
      <vt:lpstr>Methodology - 1 </vt:lpstr>
      <vt:lpstr>Methodology - 2 </vt:lpstr>
      <vt:lpstr>Methodology - 3 </vt:lpstr>
      <vt:lpstr>Methodology - 4 </vt:lpstr>
      <vt:lpstr>Methodology - 5 </vt:lpstr>
      <vt:lpstr>Methodology - 6 </vt:lpstr>
      <vt:lpstr>Methodology - 7 </vt:lpstr>
      <vt:lpstr>Data sources</vt:lpstr>
      <vt:lpstr>Milestones/sprints</vt:lpstr>
      <vt:lpstr>Code in scala</vt:lpstr>
      <vt:lpstr>TESTS</vt:lpstr>
      <vt:lpstr>TESTS - Continued</vt:lpstr>
      <vt:lpstr>Acceptance criteria</vt:lpstr>
      <vt:lpstr>Demonstration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CSYE7200- Final project proposal</dc:title>
  <dc:creator>Aman Gupta</dc:creator>
  <cp:lastModifiedBy>Jaswal, Rajat</cp:lastModifiedBy>
  <cp:revision>34</cp:revision>
  <dcterms:created xsi:type="dcterms:W3CDTF">2020-03-16T01:38:39Z</dcterms:created>
  <dcterms:modified xsi:type="dcterms:W3CDTF">2020-04-16T14:02:12Z</dcterms:modified>
</cp:coreProperties>
</file>